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9" r:id="rId4"/>
    <p:sldId id="259" r:id="rId5"/>
    <p:sldId id="260" r:id="rId6"/>
    <p:sldId id="264" r:id="rId7"/>
    <p:sldId id="265" r:id="rId8"/>
    <p:sldId id="269" r:id="rId9"/>
    <p:sldId id="266" r:id="rId10"/>
    <p:sldId id="267" r:id="rId11"/>
    <p:sldId id="270" r:id="rId12"/>
    <p:sldId id="271" r:id="rId13"/>
    <p:sldId id="272" r:id="rId14"/>
    <p:sldId id="273" r:id="rId15"/>
    <p:sldId id="274" r:id="rId16"/>
    <p:sldId id="275" r:id="rId17"/>
    <p:sldId id="276" r:id="rId18"/>
    <p:sldId id="277" r:id="rId19"/>
    <p:sldId id="278" r:id="rId20"/>
  </p:sldIdLst>
  <p:sldSz cx="6858000" cy="9144000" type="screen4x3"/>
  <p:notesSz cx="6797675" cy="9926638"/>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643" autoAdjust="0"/>
    <p:restoredTop sz="94613" autoAdjust="0"/>
  </p:normalViewPr>
  <p:slideViewPr>
    <p:cSldViewPr>
      <p:cViewPr>
        <p:scale>
          <a:sx n="110" d="100"/>
          <a:sy n="110" d="100"/>
        </p:scale>
        <p:origin x="-1541" y="-62"/>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0" y="2840038"/>
            <a:ext cx="5829300" cy="1960562"/>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028700" y="5181600"/>
            <a:ext cx="48006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B8EE3600-37EB-4CA4-9D73-E662FB4AE439}" type="slidenum">
              <a:rPr lang="fr-F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0DFCB337-8F38-42B9-9C70-27E555F3DA65}" type="slidenum">
              <a:rPr lang="fr-F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972050" y="366713"/>
            <a:ext cx="1543050" cy="780097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342900" y="366713"/>
            <a:ext cx="4476750" cy="780097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4A845B65-CE56-4951-8C96-A870516C93DA}" type="slidenum">
              <a:rPr lang="fr-F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14646A2A-E52C-4CE7-997B-5EBF625C97B3}" type="slidenum">
              <a:rPr lang="fr-F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338" y="5875338"/>
            <a:ext cx="5829300" cy="1816100"/>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541338" y="3875088"/>
            <a:ext cx="58293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E404329C-C671-4E19-B1E6-4C6A7E14A23D}" type="slidenum">
              <a:rPr lang="fr-F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3429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35052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lvl1pPr>
              <a:defRPr/>
            </a:lvl1pPr>
          </a:lstStyle>
          <a:p>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lstStyle>
          <a:p>
            <a:fld id="{7AF9854C-8966-4049-9A06-7A2092C88EA0}" type="slidenum">
              <a:rPr lang="fr-F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lvl1pPr>
              <a:defRPr/>
            </a:lvl1pPr>
          </a:lstStyle>
          <a:p>
            <a:endParaRPr lang="fr-FR"/>
          </a:p>
        </p:txBody>
      </p:sp>
      <p:sp>
        <p:nvSpPr>
          <p:cNvPr id="8" name="Espace réservé du pied de page 7"/>
          <p:cNvSpPr>
            <a:spLocks noGrp="1"/>
          </p:cNvSpPr>
          <p:nvPr>
            <p:ph type="ftr" sz="quarter" idx="11"/>
          </p:nvPr>
        </p:nvSpPr>
        <p:spPr/>
        <p:txBody>
          <a:bodyPr/>
          <a:lstStyle>
            <a:lvl1pPr>
              <a:defRPr/>
            </a:lvl1pPr>
          </a:lstStyle>
          <a:p>
            <a:endParaRPr lang="fr-FR"/>
          </a:p>
        </p:txBody>
      </p:sp>
      <p:sp>
        <p:nvSpPr>
          <p:cNvPr id="9" name="Espace réservé du numéro de diapositive 8"/>
          <p:cNvSpPr>
            <a:spLocks noGrp="1"/>
          </p:cNvSpPr>
          <p:nvPr>
            <p:ph type="sldNum" sz="quarter" idx="12"/>
          </p:nvPr>
        </p:nvSpPr>
        <p:spPr/>
        <p:txBody>
          <a:bodyPr/>
          <a:lstStyle>
            <a:lvl1pPr>
              <a:defRPr/>
            </a:lvl1pPr>
          </a:lstStyle>
          <a:p>
            <a:fld id="{7CE82288-C33B-4091-882B-9ACB1D279120}" type="slidenum">
              <a:rPr lang="fr-F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lvl1pPr>
              <a:defRPr/>
            </a:lvl1pPr>
          </a:lstStyle>
          <a:p>
            <a:endParaRPr lang="fr-FR"/>
          </a:p>
        </p:txBody>
      </p:sp>
      <p:sp>
        <p:nvSpPr>
          <p:cNvPr id="4" name="Espace réservé du pied de page 3"/>
          <p:cNvSpPr>
            <a:spLocks noGrp="1"/>
          </p:cNvSpPr>
          <p:nvPr>
            <p:ph type="ftr" sz="quarter" idx="11"/>
          </p:nvPr>
        </p:nvSpPr>
        <p:spPr/>
        <p:txBody>
          <a:bodyPr/>
          <a:lstStyle>
            <a:lvl1pPr>
              <a:defRPr/>
            </a:lvl1pPr>
          </a:lstStyle>
          <a:p>
            <a:endParaRPr lang="fr-FR"/>
          </a:p>
        </p:txBody>
      </p:sp>
      <p:sp>
        <p:nvSpPr>
          <p:cNvPr id="5" name="Espace réservé du numéro de diapositive 4"/>
          <p:cNvSpPr>
            <a:spLocks noGrp="1"/>
          </p:cNvSpPr>
          <p:nvPr>
            <p:ph type="sldNum" sz="quarter" idx="12"/>
          </p:nvPr>
        </p:nvSpPr>
        <p:spPr/>
        <p:txBody>
          <a:bodyPr/>
          <a:lstStyle>
            <a:lvl1pPr>
              <a:defRPr/>
            </a:lvl1pPr>
          </a:lstStyle>
          <a:p>
            <a:fld id="{775A6881-BA07-46B5-96E6-30A72887E6E9}" type="slidenum">
              <a:rPr lang="fr-F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endParaRPr lang="fr-FR"/>
          </a:p>
        </p:txBody>
      </p:sp>
      <p:sp>
        <p:nvSpPr>
          <p:cNvPr id="3" name="Espace réservé du pied de page 2"/>
          <p:cNvSpPr>
            <a:spLocks noGrp="1"/>
          </p:cNvSpPr>
          <p:nvPr>
            <p:ph type="ftr" sz="quarter" idx="11"/>
          </p:nvPr>
        </p:nvSpPr>
        <p:spPr/>
        <p:txBody>
          <a:bodyPr/>
          <a:lstStyle>
            <a:lvl1pPr>
              <a:defRPr/>
            </a:lvl1pPr>
          </a:lstStyle>
          <a:p>
            <a:endParaRPr lang="fr-FR"/>
          </a:p>
        </p:txBody>
      </p:sp>
      <p:sp>
        <p:nvSpPr>
          <p:cNvPr id="4" name="Espace réservé du numéro de diapositive 3"/>
          <p:cNvSpPr>
            <a:spLocks noGrp="1"/>
          </p:cNvSpPr>
          <p:nvPr>
            <p:ph type="sldNum" sz="quarter" idx="12"/>
          </p:nvPr>
        </p:nvSpPr>
        <p:spPr/>
        <p:txBody>
          <a:bodyPr/>
          <a:lstStyle>
            <a:lvl1pPr>
              <a:defRPr/>
            </a:lvl1pPr>
          </a:lstStyle>
          <a:p>
            <a:fld id="{9E09D70B-B7A1-4A60-95CB-C23022A84FAD}" type="slidenum">
              <a:rPr lang="fr-F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0" y="363538"/>
            <a:ext cx="2255838" cy="154940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lstStyle>
          <a:p>
            <a:fld id="{45EE2567-9B80-48D6-ACE0-59DDB9AC2DE8}" type="slidenum">
              <a:rPr lang="fr-F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613" y="6400800"/>
            <a:ext cx="4114800" cy="755650"/>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lstStyle>
          <a:p>
            <a:fld id="{3FFA3503-0A97-487F-AC2F-42E12696863F}" type="slidenum">
              <a:rPr lang="fr-F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66713"/>
            <a:ext cx="6172200" cy="1524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027" name="Rectangle 3"/>
          <p:cNvSpPr>
            <a:spLocks noGrp="1" noChangeArrowheads="1"/>
          </p:cNvSpPr>
          <p:nvPr>
            <p:ph type="body" idx="1"/>
          </p:nvPr>
        </p:nvSpPr>
        <p:spPr bwMode="auto">
          <a:xfrm>
            <a:off x="342900" y="2133600"/>
            <a:ext cx="6172200" cy="60340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1028" name="Rectangle 4"/>
          <p:cNvSpPr>
            <a:spLocks noGrp="1" noChangeArrowheads="1"/>
          </p:cNvSpPr>
          <p:nvPr>
            <p:ph type="dt" sz="half" idx="2"/>
          </p:nvPr>
        </p:nvSpPr>
        <p:spPr bwMode="auto">
          <a:xfrm>
            <a:off x="342900" y="8326438"/>
            <a:ext cx="1600200" cy="635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fr-FR"/>
          </a:p>
        </p:txBody>
      </p:sp>
      <p:sp>
        <p:nvSpPr>
          <p:cNvPr id="1029" name="Rectangle 5"/>
          <p:cNvSpPr>
            <a:spLocks noGrp="1" noChangeArrowheads="1"/>
          </p:cNvSpPr>
          <p:nvPr>
            <p:ph type="ftr" sz="quarter" idx="3"/>
          </p:nvPr>
        </p:nvSpPr>
        <p:spPr bwMode="auto">
          <a:xfrm>
            <a:off x="2343150" y="8326438"/>
            <a:ext cx="2171700" cy="635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fr-FR"/>
          </a:p>
        </p:txBody>
      </p:sp>
      <p:sp>
        <p:nvSpPr>
          <p:cNvPr id="1030" name="Rectangle 6"/>
          <p:cNvSpPr>
            <a:spLocks noGrp="1" noChangeArrowheads="1"/>
          </p:cNvSpPr>
          <p:nvPr>
            <p:ph type="sldNum" sz="quarter" idx="4"/>
          </p:nvPr>
        </p:nvSpPr>
        <p:spPr bwMode="auto">
          <a:xfrm>
            <a:off x="4914900" y="8326438"/>
            <a:ext cx="1600200" cy="635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8367E726-5849-4AF3-A581-3AAF658C90F1}" type="slidenum">
              <a:rPr lang="fr-FR"/>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514350" y="914400"/>
            <a:ext cx="5829300" cy="1960563"/>
          </a:xfrm>
        </p:spPr>
        <p:txBody>
          <a:bodyPr/>
          <a:lstStyle/>
          <a:p>
            <a:r>
              <a:rPr lang="fr-FR"/>
              <a:t>COMPTABILITE SYNDIC </a:t>
            </a:r>
          </a:p>
        </p:txBody>
      </p:sp>
      <p:sp>
        <p:nvSpPr>
          <p:cNvPr id="4099" name="Rectangle 3"/>
          <p:cNvSpPr>
            <a:spLocks noGrp="1" noChangeArrowheads="1"/>
          </p:cNvSpPr>
          <p:nvPr>
            <p:ph type="subTitle" idx="1"/>
          </p:nvPr>
        </p:nvSpPr>
        <p:spPr>
          <a:xfrm>
            <a:off x="1028700" y="3149600"/>
            <a:ext cx="4800600" cy="4368800"/>
          </a:xfrm>
        </p:spPr>
        <p:txBody>
          <a:bodyPr/>
          <a:lstStyle/>
          <a:p>
            <a:r>
              <a:rPr lang="fr-FR" b="1" u="sng"/>
              <a:t>Les documents comptables</a:t>
            </a:r>
          </a:p>
          <a:p>
            <a:endParaRPr lang="fr-FR" b="1" u="sng"/>
          </a:p>
          <a:p>
            <a:pPr algn="l"/>
            <a:r>
              <a:rPr lang="fr-FR" sz="2400"/>
              <a:t>Le budget</a:t>
            </a:r>
            <a:r>
              <a:rPr lang="fr-FR"/>
              <a:t> </a:t>
            </a:r>
          </a:p>
          <a:p>
            <a:pPr algn="l"/>
            <a:r>
              <a:rPr lang="fr-FR" sz="2400"/>
              <a:t>Les appels de fonds.</a:t>
            </a:r>
          </a:p>
          <a:p>
            <a:pPr algn="l"/>
            <a:r>
              <a:rPr lang="fr-FR" sz="2400"/>
              <a:t>L’état de dépenses</a:t>
            </a:r>
            <a:r>
              <a:rPr lang="fr-FR"/>
              <a:t>.</a:t>
            </a:r>
          </a:p>
          <a:p>
            <a:pPr algn="l"/>
            <a:r>
              <a:rPr lang="fr-FR" sz="2400"/>
              <a:t>La répartition des charges. </a:t>
            </a:r>
          </a:p>
          <a:p>
            <a:endParaRPr lang="fr-FR" sz="24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42900" y="406400"/>
            <a:ext cx="6172200" cy="954088"/>
          </a:xfrm>
        </p:spPr>
        <p:txBody>
          <a:bodyPr/>
          <a:lstStyle/>
          <a:p>
            <a:r>
              <a:rPr lang="fr-FR" sz="3600"/>
              <a:t>2</a:t>
            </a:r>
            <a:r>
              <a:rPr lang="fr-FR" sz="3600" baseline="30000"/>
              <a:t>ème</a:t>
            </a:r>
            <a:r>
              <a:rPr lang="fr-FR" sz="3600"/>
              <a:t>  Volet : Le récapitulatif du compte</a:t>
            </a:r>
          </a:p>
        </p:txBody>
      </p:sp>
      <p:pic>
        <p:nvPicPr>
          <p:cNvPr id="22531" name="Picture 3"/>
          <p:cNvPicPr>
            <a:picLocks noChangeAspect="1" noChangeArrowheads="1"/>
          </p:cNvPicPr>
          <p:nvPr>
            <p:ph type="body" idx="1"/>
          </p:nvPr>
        </p:nvPicPr>
        <p:blipFill>
          <a:blip r:embed="rId2" cstate="print"/>
          <a:srcRect/>
          <a:stretch>
            <a:fillRect/>
          </a:stretch>
        </p:blipFill>
        <p:spPr>
          <a:xfrm>
            <a:off x="381000" y="1600200"/>
            <a:ext cx="6172200" cy="3886200"/>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Text Box 4"/>
          <p:cNvSpPr txBox="1">
            <a:spLocks noChangeArrowheads="1"/>
          </p:cNvSpPr>
          <p:nvPr/>
        </p:nvSpPr>
        <p:spPr bwMode="auto">
          <a:xfrm>
            <a:off x="400050" y="609600"/>
            <a:ext cx="6229350" cy="7848302"/>
          </a:xfrm>
          <a:prstGeom prst="rect">
            <a:avLst/>
          </a:prstGeom>
          <a:noFill/>
          <a:ln w="9525">
            <a:noFill/>
            <a:miter lim="800000"/>
            <a:headEnd/>
            <a:tailEnd/>
          </a:ln>
          <a:effectLst/>
        </p:spPr>
        <p:txBody>
          <a:bodyPr>
            <a:spAutoFit/>
          </a:bodyPr>
          <a:lstStyle/>
          <a:p>
            <a:pPr>
              <a:spcBef>
                <a:spcPct val="50000"/>
              </a:spcBef>
              <a:buFontTx/>
              <a:buChar char="•"/>
            </a:pPr>
            <a:r>
              <a:rPr lang="fr-FR" sz="2400" dirty="0"/>
              <a:t>   Le récapitulatif du compte reprend toutes les écritures passées sur le compte du copropriétaire, avec la date de l’opération, le libellé de l’opération, et le sens de l’opération. </a:t>
            </a:r>
          </a:p>
          <a:p>
            <a:pPr>
              <a:spcBef>
                <a:spcPct val="50000"/>
              </a:spcBef>
            </a:pPr>
            <a:endParaRPr lang="fr-FR" sz="2400" dirty="0"/>
          </a:p>
          <a:p>
            <a:pPr>
              <a:spcBef>
                <a:spcPct val="50000"/>
              </a:spcBef>
              <a:buFontTx/>
              <a:buChar char="•"/>
            </a:pPr>
            <a:r>
              <a:rPr lang="fr-FR" sz="2400" dirty="0"/>
              <a:t>   La colonne </a:t>
            </a:r>
            <a:r>
              <a:rPr lang="fr-FR" sz="2400" dirty="0" smtClean="0"/>
              <a:t>« dépenses » </a:t>
            </a:r>
            <a:r>
              <a:rPr lang="fr-FR" sz="2400" dirty="0"/>
              <a:t>reprend toutes les écritures passées au débit du compte du propriétaire.</a:t>
            </a:r>
          </a:p>
          <a:p>
            <a:pPr>
              <a:spcBef>
                <a:spcPct val="50000"/>
              </a:spcBef>
            </a:pPr>
            <a:r>
              <a:rPr lang="fr-FR" sz="2400" dirty="0"/>
              <a:t>Ex: Appels de fonds, factures privatives (frais de relances, </a:t>
            </a:r>
            <a:r>
              <a:rPr lang="fr-FR" sz="2400" dirty="0" err="1"/>
              <a:t>cdt</a:t>
            </a:r>
            <a:r>
              <a:rPr lang="fr-FR" sz="2400" dirty="0"/>
              <a:t> de payer etc..), répartitions de charges </a:t>
            </a:r>
            <a:r>
              <a:rPr lang="fr-FR" sz="2400" dirty="0" smtClean="0"/>
              <a:t>déficitaires...</a:t>
            </a:r>
            <a:endParaRPr lang="fr-FR" sz="2400" dirty="0"/>
          </a:p>
          <a:p>
            <a:pPr>
              <a:spcBef>
                <a:spcPct val="50000"/>
              </a:spcBef>
              <a:buFontTx/>
              <a:buChar char="•"/>
            </a:pPr>
            <a:r>
              <a:rPr lang="fr-FR" sz="2400" dirty="0"/>
              <a:t>   La colonne recette reprendra toutes les écritures passées au crédit du compte du copropriétaire.</a:t>
            </a:r>
          </a:p>
          <a:p>
            <a:pPr>
              <a:spcBef>
                <a:spcPct val="50000"/>
              </a:spcBef>
            </a:pPr>
            <a:r>
              <a:rPr lang="fr-FR" sz="2400" dirty="0"/>
              <a:t>Ex: Règlements effectués, répartitions de charges excédentaires.  </a:t>
            </a:r>
          </a:p>
          <a:p>
            <a:pPr>
              <a:spcBef>
                <a:spcPct val="50000"/>
              </a:spcBef>
            </a:pPr>
            <a:endParaRPr lang="fr-FR"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42900" y="406400"/>
            <a:ext cx="6172200" cy="1524000"/>
          </a:xfrm>
        </p:spPr>
        <p:txBody>
          <a:bodyPr/>
          <a:lstStyle/>
          <a:p>
            <a:r>
              <a:rPr lang="fr-FR"/>
              <a:t>L’Etat des dépenses (3)*</a:t>
            </a:r>
          </a:p>
        </p:txBody>
      </p:sp>
      <p:sp>
        <p:nvSpPr>
          <p:cNvPr id="26627" name="Rectangle 3"/>
          <p:cNvSpPr>
            <a:spLocks noGrp="1" noChangeArrowheads="1"/>
          </p:cNvSpPr>
          <p:nvPr>
            <p:ph type="body" idx="1"/>
          </p:nvPr>
        </p:nvSpPr>
        <p:spPr/>
        <p:txBody>
          <a:bodyPr/>
          <a:lstStyle/>
          <a:p>
            <a:r>
              <a:rPr lang="fr-FR" sz="2400"/>
              <a:t>Il regroupe toutes les dépenses de charges courantes de l’exercice, qu’elles soient payés ou non.</a:t>
            </a:r>
          </a:p>
          <a:p>
            <a:endParaRPr lang="fr-FR" sz="2400"/>
          </a:p>
          <a:p>
            <a:r>
              <a:rPr lang="fr-FR" sz="2400"/>
              <a:t>Les dépenses pour gros travaux qui ont fait l’objet d’un appel de fonds exceptionnel n’y figurent pas</a:t>
            </a:r>
          </a:p>
          <a:p>
            <a:endParaRPr lang="fr-FR" sz="2400"/>
          </a:p>
          <a:p>
            <a:r>
              <a:rPr lang="fr-FR" sz="2400"/>
              <a:t>Il est présenté par postes de dépenses, par dates, et par clés de répartitions.</a:t>
            </a:r>
          </a:p>
          <a:p>
            <a:pPr>
              <a:buFontTx/>
              <a:buNone/>
            </a:pPr>
            <a:endParaRPr lang="fr-FR" sz="2400"/>
          </a:p>
          <a:p>
            <a:r>
              <a:rPr lang="fr-FR" sz="2400"/>
              <a:t>Les montant sont indiqués en TTC.</a:t>
            </a:r>
          </a:p>
          <a:p>
            <a:endParaRPr lang="fr-FR" sz="2400"/>
          </a:p>
          <a:p>
            <a:endParaRPr lang="fr-FR" sz="2400"/>
          </a:p>
          <a:p>
            <a:endParaRPr lang="fr-FR" sz="280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fr-FR" sz="2800"/>
              <a:t>Répartition de charges</a:t>
            </a:r>
            <a:br>
              <a:rPr lang="fr-FR" sz="2800"/>
            </a:br>
            <a:r>
              <a:rPr lang="fr-FR" sz="2800"/>
              <a:t> ou Régularisation de charges (4)*</a:t>
            </a:r>
          </a:p>
        </p:txBody>
      </p:sp>
      <p:pic>
        <p:nvPicPr>
          <p:cNvPr id="27651" name="Picture 3"/>
          <p:cNvPicPr>
            <a:picLocks noChangeAspect="1" noChangeArrowheads="1"/>
          </p:cNvPicPr>
          <p:nvPr>
            <p:ph type="body" idx="1"/>
          </p:nvPr>
        </p:nvPicPr>
        <p:blipFill>
          <a:blip r:embed="rId2" cstate="print"/>
          <a:srcRect/>
          <a:stretch>
            <a:fillRect/>
          </a:stretch>
        </p:blipFill>
        <p:spPr>
          <a:xfrm>
            <a:off x="533400" y="1981200"/>
            <a:ext cx="5943600" cy="3581400"/>
          </a:xfrm>
        </p:spPr>
      </p:pic>
      <p:pic>
        <p:nvPicPr>
          <p:cNvPr id="27654" name="Picture 6"/>
          <p:cNvPicPr>
            <a:picLocks noChangeAspect="1" noChangeArrowheads="1"/>
          </p:cNvPicPr>
          <p:nvPr/>
        </p:nvPicPr>
        <p:blipFill>
          <a:blip r:embed="rId3" cstate="print"/>
          <a:srcRect/>
          <a:stretch>
            <a:fillRect/>
          </a:stretch>
        </p:blipFill>
        <p:spPr bwMode="auto">
          <a:xfrm>
            <a:off x="609600" y="5410200"/>
            <a:ext cx="5791200" cy="3451225"/>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type="body" idx="1"/>
          </p:nvPr>
        </p:nvSpPr>
        <p:spPr>
          <a:xfrm>
            <a:off x="342900" y="457200"/>
            <a:ext cx="6172200" cy="7710488"/>
          </a:xfrm>
        </p:spPr>
        <p:txBody>
          <a:bodyPr/>
          <a:lstStyle/>
          <a:p>
            <a:pPr>
              <a:lnSpc>
                <a:spcPct val="80000"/>
              </a:lnSpc>
            </a:pPr>
            <a:r>
              <a:rPr lang="fr-FR" sz="2400" dirty="0" smtClean="0"/>
              <a:t>Une fois par an, à la fin de l’exercice comptable, le syndic « liquide » les charges, il fait le compte exact des dépenses de l’année, les répartit aux copropriétaires selon leurs tantièmes, déduits les appels de fonds trimestriels, et demande </a:t>
            </a:r>
            <a:r>
              <a:rPr lang="fr-FR" sz="2400" smtClean="0"/>
              <a:t>le solde de charges.</a:t>
            </a:r>
            <a:endParaRPr lang="fr-FR" sz="2400" dirty="0" smtClean="0"/>
          </a:p>
          <a:p>
            <a:pPr>
              <a:lnSpc>
                <a:spcPct val="80000"/>
              </a:lnSpc>
            </a:pPr>
            <a:endParaRPr lang="fr-FR" sz="2400" dirty="0"/>
          </a:p>
          <a:p>
            <a:pPr>
              <a:lnSpc>
                <a:spcPct val="80000"/>
              </a:lnSpc>
            </a:pPr>
            <a:r>
              <a:rPr lang="fr-FR" sz="2400" dirty="0" smtClean="0"/>
              <a:t>Le </a:t>
            </a:r>
            <a:r>
              <a:rPr lang="fr-FR" sz="2400" dirty="0"/>
              <a:t>premier tableau reprend les éléments que l’on trouve également sur l’appel de fonds a savoir : </a:t>
            </a:r>
          </a:p>
          <a:p>
            <a:pPr>
              <a:lnSpc>
                <a:spcPct val="80000"/>
              </a:lnSpc>
              <a:buFontTx/>
              <a:buNone/>
            </a:pPr>
            <a:endParaRPr lang="fr-FR" sz="2400" dirty="0"/>
          </a:p>
          <a:p>
            <a:pPr>
              <a:lnSpc>
                <a:spcPct val="80000"/>
              </a:lnSpc>
            </a:pPr>
            <a:r>
              <a:rPr lang="fr-FR" sz="2400" u="sng" dirty="0"/>
              <a:t>Numéro de lot de copropriété + nature du lot.</a:t>
            </a:r>
          </a:p>
          <a:p>
            <a:pPr>
              <a:lnSpc>
                <a:spcPct val="80000"/>
              </a:lnSpc>
              <a:buFontTx/>
              <a:buNone/>
            </a:pPr>
            <a:endParaRPr lang="fr-FR" sz="2400" u="sng" dirty="0"/>
          </a:p>
          <a:p>
            <a:pPr>
              <a:lnSpc>
                <a:spcPct val="80000"/>
              </a:lnSpc>
            </a:pPr>
            <a:r>
              <a:rPr lang="fr-FR" sz="2400" u="sng" dirty="0"/>
              <a:t>Les avances </a:t>
            </a:r>
            <a:r>
              <a:rPr lang="fr-FR" sz="2400" u="sng" dirty="0" smtClean="0"/>
              <a:t>(vu au dessus)</a:t>
            </a:r>
          </a:p>
          <a:p>
            <a:pPr>
              <a:lnSpc>
                <a:spcPct val="80000"/>
              </a:lnSpc>
            </a:pPr>
            <a:endParaRPr lang="fr-FR" sz="2400" u="sng" dirty="0"/>
          </a:p>
          <a:p>
            <a:pPr>
              <a:lnSpc>
                <a:spcPct val="80000"/>
              </a:lnSpc>
            </a:pPr>
            <a:endParaRPr lang="fr-FR"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body" idx="1"/>
          </p:nvPr>
        </p:nvSpPr>
        <p:spPr>
          <a:xfrm>
            <a:off x="342900" y="457200"/>
            <a:ext cx="6172200" cy="7710488"/>
          </a:xfrm>
        </p:spPr>
        <p:txBody>
          <a:bodyPr/>
          <a:lstStyle/>
          <a:p>
            <a:pPr>
              <a:lnSpc>
                <a:spcPct val="80000"/>
              </a:lnSpc>
            </a:pPr>
            <a:r>
              <a:rPr lang="fr-FR" sz="2400" u="sng" dirty="0"/>
              <a:t>Nature des </a:t>
            </a:r>
            <a:r>
              <a:rPr lang="fr-FR" sz="2400" u="sng" dirty="0" smtClean="0"/>
              <a:t>dépenses</a:t>
            </a:r>
            <a:endParaRPr lang="fr-FR" sz="2400" u="sng" dirty="0"/>
          </a:p>
          <a:p>
            <a:pPr>
              <a:lnSpc>
                <a:spcPct val="80000"/>
              </a:lnSpc>
              <a:buFontTx/>
              <a:buNone/>
            </a:pPr>
            <a:r>
              <a:rPr lang="fr-FR" sz="2400" dirty="0"/>
              <a:t>      </a:t>
            </a:r>
          </a:p>
          <a:p>
            <a:pPr>
              <a:lnSpc>
                <a:spcPct val="80000"/>
              </a:lnSpc>
              <a:buFontTx/>
              <a:buNone/>
            </a:pPr>
            <a:r>
              <a:rPr lang="fr-FR" sz="2400" dirty="0"/>
              <a:t>	</a:t>
            </a:r>
            <a:r>
              <a:rPr lang="fr-FR" sz="2400" dirty="0" smtClean="0"/>
              <a:t>Nature </a:t>
            </a:r>
            <a:r>
              <a:rPr lang="fr-FR" sz="2400" dirty="0"/>
              <a:t>des dépenses réelles effectuées dans l’exercice.</a:t>
            </a:r>
          </a:p>
          <a:p>
            <a:pPr>
              <a:lnSpc>
                <a:spcPct val="80000"/>
              </a:lnSpc>
              <a:buFontTx/>
              <a:buNone/>
            </a:pPr>
            <a:endParaRPr lang="fr-FR" sz="2400" dirty="0"/>
          </a:p>
          <a:p>
            <a:pPr>
              <a:lnSpc>
                <a:spcPct val="80000"/>
              </a:lnSpc>
            </a:pPr>
            <a:r>
              <a:rPr lang="fr-FR" sz="2400" u="sng" dirty="0"/>
              <a:t>Montant </a:t>
            </a:r>
            <a:r>
              <a:rPr lang="fr-FR" sz="2400" u="sng" dirty="0" err="1" smtClean="0"/>
              <a:t>depenses</a:t>
            </a:r>
            <a:endParaRPr lang="fr-FR" sz="2400" u="sng" dirty="0" smtClean="0"/>
          </a:p>
          <a:p>
            <a:pPr>
              <a:lnSpc>
                <a:spcPct val="80000"/>
              </a:lnSpc>
              <a:buNone/>
            </a:pPr>
            <a:endParaRPr lang="fr-FR" sz="2400" dirty="0"/>
          </a:p>
          <a:p>
            <a:pPr>
              <a:lnSpc>
                <a:spcPct val="80000"/>
              </a:lnSpc>
              <a:buFontTx/>
              <a:buNone/>
            </a:pPr>
            <a:r>
              <a:rPr lang="fr-FR" sz="2400" dirty="0"/>
              <a:t>	</a:t>
            </a:r>
            <a:r>
              <a:rPr lang="fr-FR" sz="2400" dirty="0" smtClean="0"/>
              <a:t>Sommes </a:t>
            </a:r>
            <a:r>
              <a:rPr lang="fr-FR" sz="2400" dirty="0"/>
              <a:t>des dépenses réelles effectuées dans l’exercice.</a:t>
            </a:r>
          </a:p>
          <a:p>
            <a:pPr>
              <a:lnSpc>
                <a:spcPct val="80000"/>
              </a:lnSpc>
              <a:buFontTx/>
              <a:buNone/>
            </a:pPr>
            <a:endParaRPr lang="fr-FR" sz="2400" dirty="0"/>
          </a:p>
          <a:p>
            <a:pPr>
              <a:lnSpc>
                <a:spcPct val="80000"/>
              </a:lnSpc>
            </a:pPr>
            <a:r>
              <a:rPr lang="fr-FR" sz="2400" u="sng" dirty="0"/>
              <a:t>Tantièmes de </a:t>
            </a:r>
            <a:r>
              <a:rPr lang="fr-FR" sz="2400" u="sng" dirty="0" smtClean="0"/>
              <a:t>l’immeuble et Tantièmes </a:t>
            </a:r>
            <a:r>
              <a:rPr lang="fr-FR" sz="2400" u="sng" dirty="0"/>
              <a:t>du lot.</a:t>
            </a:r>
          </a:p>
          <a:p>
            <a:pPr>
              <a:lnSpc>
                <a:spcPct val="80000"/>
              </a:lnSpc>
              <a:buFontTx/>
              <a:buNone/>
            </a:pPr>
            <a:r>
              <a:rPr lang="fr-FR" sz="2400"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a:xfrm>
            <a:off x="342900" y="381000"/>
            <a:ext cx="6172200" cy="8305800"/>
          </a:xfrm>
        </p:spPr>
        <p:txBody>
          <a:bodyPr/>
          <a:lstStyle/>
          <a:p>
            <a:r>
              <a:rPr lang="fr-FR" sz="2400" u="sng" dirty="0"/>
              <a:t>Quote-part lots.</a:t>
            </a:r>
          </a:p>
          <a:p>
            <a:pPr>
              <a:buFontTx/>
              <a:buNone/>
            </a:pPr>
            <a:r>
              <a:rPr lang="fr-FR" sz="2400" dirty="0"/>
              <a:t>   </a:t>
            </a:r>
            <a:r>
              <a:rPr lang="fr-FR" sz="2400" dirty="0" smtClean="0"/>
              <a:t> Correspond </a:t>
            </a:r>
            <a:r>
              <a:rPr lang="fr-FR" sz="2400" dirty="0"/>
              <a:t>au montant des dépenses </a:t>
            </a:r>
            <a:r>
              <a:rPr lang="fr-FR" sz="2400" dirty="0" smtClean="0"/>
              <a:t>/par </a:t>
            </a:r>
            <a:r>
              <a:rPr lang="fr-FR" sz="2400" dirty="0"/>
              <a:t>les tantièmes </a:t>
            </a:r>
            <a:r>
              <a:rPr lang="fr-FR" sz="2400" dirty="0" smtClean="0"/>
              <a:t>de </a:t>
            </a:r>
            <a:r>
              <a:rPr lang="fr-FR" sz="2400" dirty="0"/>
              <a:t>l’immeuble X par les tantièmes du lot.</a:t>
            </a:r>
          </a:p>
          <a:p>
            <a:endParaRPr lang="fr-FR" sz="2400" dirty="0"/>
          </a:p>
          <a:p>
            <a:r>
              <a:rPr lang="fr-FR" sz="2400" u="sng" dirty="0" smtClean="0"/>
              <a:t>Dont </a:t>
            </a:r>
            <a:r>
              <a:rPr lang="fr-FR" sz="2400" u="sng" dirty="0"/>
              <a:t>locatif.</a:t>
            </a:r>
          </a:p>
          <a:p>
            <a:pPr>
              <a:buFontTx/>
              <a:buNone/>
            </a:pPr>
            <a:r>
              <a:rPr lang="fr-FR" sz="2400" dirty="0"/>
              <a:t>    </a:t>
            </a:r>
          </a:p>
          <a:p>
            <a:r>
              <a:rPr lang="fr-FR" sz="2400" u="sng" dirty="0" smtClean="0"/>
              <a:t>Budget </a:t>
            </a:r>
            <a:r>
              <a:rPr lang="fr-FR" sz="2400" u="sng" dirty="0"/>
              <a:t>Prévisionnel</a:t>
            </a:r>
            <a:r>
              <a:rPr lang="fr-FR" sz="2400" dirty="0"/>
              <a:t> </a:t>
            </a:r>
          </a:p>
          <a:p>
            <a:pPr>
              <a:buFontTx/>
              <a:buNone/>
            </a:pPr>
            <a:r>
              <a:rPr lang="fr-FR" sz="2400" dirty="0"/>
              <a:t>    </a:t>
            </a:r>
            <a:r>
              <a:rPr lang="fr-FR" sz="2400" dirty="0" smtClean="0"/>
              <a:t>Correspond </a:t>
            </a:r>
            <a:r>
              <a:rPr lang="fr-FR" sz="2400" dirty="0"/>
              <a:t>au budget détaillé de l’exercice suivant.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body" idx="1"/>
          </p:nvPr>
        </p:nvSpPr>
        <p:spPr>
          <a:xfrm>
            <a:off x="342900" y="838200"/>
            <a:ext cx="6172200" cy="7848600"/>
          </a:xfrm>
        </p:spPr>
        <p:txBody>
          <a:bodyPr/>
          <a:lstStyle/>
          <a:p>
            <a:r>
              <a:rPr lang="fr-FR" sz="2400" u="sng" dirty="0"/>
              <a:t>Dont TVA.</a:t>
            </a:r>
          </a:p>
          <a:p>
            <a:pPr>
              <a:buFontTx/>
              <a:buNone/>
            </a:pPr>
            <a:r>
              <a:rPr lang="fr-FR" sz="2400" dirty="0"/>
              <a:t> </a:t>
            </a:r>
          </a:p>
          <a:p>
            <a:r>
              <a:rPr lang="fr-FR" sz="2400" u="sng" dirty="0"/>
              <a:t>Provisions appelées.</a:t>
            </a:r>
          </a:p>
          <a:p>
            <a:pPr>
              <a:buFontTx/>
              <a:buNone/>
            </a:pPr>
            <a:r>
              <a:rPr lang="fr-FR" sz="2400" dirty="0"/>
              <a:t>   - Correspond aux quatre appels de fonds trimestriels de l’exercice reparti.</a:t>
            </a:r>
            <a:endParaRPr lang="fr-FR" sz="2400" u="sng"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1" name="Picture 3"/>
          <p:cNvPicPr>
            <a:picLocks noChangeAspect="1" noChangeArrowheads="1"/>
          </p:cNvPicPr>
          <p:nvPr>
            <p:ph type="body" idx="1"/>
          </p:nvPr>
        </p:nvPicPr>
        <p:blipFill>
          <a:blip r:embed="rId2" cstate="print"/>
          <a:srcRect/>
          <a:stretch>
            <a:fillRect/>
          </a:stretch>
        </p:blipFill>
        <p:spPr>
          <a:xfrm>
            <a:off x="381000" y="381000"/>
            <a:ext cx="6172200" cy="1447800"/>
          </a:xfrm>
        </p:spPr>
      </p:pic>
      <p:sp>
        <p:nvSpPr>
          <p:cNvPr id="32773" name="Text Box 5"/>
          <p:cNvSpPr txBox="1">
            <a:spLocks noChangeArrowheads="1"/>
          </p:cNvSpPr>
          <p:nvPr/>
        </p:nvSpPr>
        <p:spPr bwMode="auto">
          <a:xfrm>
            <a:off x="609600" y="2057400"/>
            <a:ext cx="5791200" cy="4524315"/>
          </a:xfrm>
          <a:prstGeom prst="rect">
            <a:avLst/>
          </a:prstGeom>
          <a:noFill/>
          <a:ln w="9525">
            <a:noFill/>
            <a:miter lim="800000"/>
            <a:headEnd/>
            <a:tailEnd/>
          </a:ln>
          <a:effectLst/>
        </p:spPr>
        <p:txBody>
          <a:bodyPr>
            <a:spAutoFit/>
          </a:bodyPr>
          <a:lstStyle/>
          <a:p>
            <a:pPr>
              <a:spcBef>
                <a:spcPct val="50000"/>
              </a:spcBef>
            </a:pPr>
            <a:r>
              <a:rPr lang="fr-FR" sz="2400" dirty="0"/>
              <a:t>Le récapitulatif de répartition des charges de tous les lots du copropriétaire. </a:t>
            </a:r>
          </a:p>
          <a:p>
            <a:pPr>
              <a:spcBef>
                <a:spcPct val="50000"/>
              </a:spcBef>
            </a:pPr>
            <a:r>
              <a:rPr lang="fr-FR" sz="2400" dirty="0"/>
              <a:t>Il reprend le montant de la part locatif, le budget prévisionnel, le montant de la TVA, le montant des charges de l’exercice, le montant des appels de fonds de l’exercice (provisions) et le </a:t>
            </a:r>
            <a:r>
              <a:rPr lang="fr-FR" sz="2400" dirty="0" smtClean="0"/>
              <a:t>« </a:t>
            </a:r>
            <a:r>
              <a:rPr lang="fr-FR" sz="2400" b="1" dirty="0" smtClean="0"/>
              <a:t>solde </a:t>
            </a:r>
            <a:r>
              <a:rPr lang="fr-FR" sz="2400" b="1" dirty="0"/>
              <a:t>des </a:t>
            </a:r>
            <a:r>
              <a:rPr lang="fr-FR" sz="2400" b="1" dirty="0" smtClean="0"/>
              <a:t>charges »</a:t>
            </a:r>
            <a:r>
              <a:rPr lang="fr-FR" sz="2400" dirty="0" smtClean="0"/>
              <a:t> </a:t>
            </a:r>
            <a:r>
              <a:rPr lang="fr-FR" sz="2400" b="1" dirty="0"/>
              <a:t>qui est la différence entre les appels de fonds et les charges réelles de l’exercice. </a:t>
            </a:r>
          </a:p>
          <a:p>
            <a:pPr>
              <a:spcBef>
                <a:spcPct val="50000"/>
              </a:spcBef>
            </a:pPr>
            <a:endParaRPr lang="fr-FR"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type="body" idx="1"/>
          </p:nvPr>
        </p:nvSpPr>
        <p:spPr>
          <a:xfrm>
            <a:off x="342900" y="457200"/>
            <a:ext cx="6172200" cy="7710488"/>
          </a:xfrm>
        </p:spPr>
        <p:txBody>
          <a:bodyPr/>
          <a:lstStyle/>
          <a:p>
            <a:pPr>
              <a:buFontTx/>
              <a:buNone/>
            </a:pPr>
            <a:r>
              <a:rPr lang="fr-FR" sz="2400"/>
              <a:t>    Et pour finir on trouve le récapitulatif du compte, identique à celui que l’on trouve sur l’appel de fonds.</a:t>
            </a:r>
          </a:p>
          <a:p>
            <a:pPr>
              <a:buFontTx/>
              <a:buNone/>
            </a:pPr>
            <a:r>
              <a:rPr lang="fr-FR"/>
              <a:t> </a:t>
            </a:r>
          </a:p>
        </p:txBody>
      </p:sp>
      <p:pic>
        <p:nvPicPr>
          <p:cNvPr id="33796" name="Picture 4"/>
          <p:cNvPicPr>
            <a:picLocks noChangeAspect="1" noChangeArrowheads="1"/>
          </p:cNvPicPr>
          <p:nvPr/>
        </p:nvPicPr>
        <p:blipFill>
          <a:blip r:embed="rId2" cstate="print"/>
          <a:srcRect/>
          <a:stretch>
            <a:fillRect/>
          </a:stretch>
        </p:blipFill>
        <p:spPr bwMode="auto">
          <a:xfrm>
            <a:off x="228600" y="2514600"/>
            <a:ext cx="6019800" cy="5067300"/>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42900" y="406400"/>
            <a:ext cx="6172200" cy="1524000"/>
          </a:xfrm>
        </p:spPr>
        <p:txBody>
          <a:bodyPr/>
          <a:lstStyle/>
          <a:p>
            <a:r>
              <a:rPr lang="fr-FR"/>
              <a:t>Le Budget (1)*</a:t>
            </a:r>
          </a:p>
        </p:txBody>
      </p:sp>
      <p:sp>
        <p:nvSpPr>
          <p:cNvPr id="5123" name="Rectangle 3"/>
          <p:cNvSpPr>
            <a:spLocks noGrp="1" noChangeArrowheads="1"/>
          </p:cNvSpPr>
          <p:nvPr>
            <p:ph type="body" idx="1"/>
          </p:nvPr>
        </p:nvSpPr>
        <p:spPr>
          <a:xfrm>
            <a:off x="342900" y="2133600"/>
            <a:ext cx="6286500" cy="1930400"/>
          </a:xfrm>
        </p:spPr>
        <p:txBody>
          <a:bodyPr/>
          <a:lstStyle/>
          <a:p>
            <a:pPr>
              <a:lnSpc>
                <a:spcPct val="80000"/>
              </a:lnSpc>
            </a:pPr>
            <a:r>
              <a:rPr lang="fr-FR" sz="2400" dirty="0"/>
              <a:t>Il est voté en assemblée générale</a:t>
            </a:r>
          </a:p>
          <a:p>
            <a:pPr>
              <a:lnSpc>
                <a:spcPct val="80000"/>
              </a:lnSpc>
            </a:pPr>
            <a:endParaRPr lang="fr-FR" sz="2400" dirty="0"/>
          </a:p>
          <a:p>
            <a:pPr>
              <a:lnSpc>
                <a:spcPct val="80000"/>
              </a:lnSpc>
            </a:pPr>
            <a:r>
              <a:rPr lang="fr-FR" sz="2400" dirty="0"/>
              <a:t>Les dates de début et fin d’exercice sont validées en assemblée générale, elles couvrent généralement une période d’une année, en respectant les débuts et fins de trimestres. ex : 01/01/2018 au 31/12/2018 ou 01/07/2018 au 30/06/2019.</a:t>
            </a:r>
          </a:p>
          <a:p>
            <a:pPr>
              <a:lnSpc>
                <a:spcPct val="80000"/>
              </a:lnSpc>
              <a:buFontTx/>
              <a:buNone/>
            </a:pPr>
            <a:r>
              <a:rPr lang="fr-FR" sz="2400" dirty="0"/>
              <a:t> </a:t>
            </a:r>
          </a:p>
          <a:p>
            <a:pPr>
              <a:lnSpc>
                <a:spcPct val="80000"/>
              </a:lnSpc>
            </a:pPr>
            <a:r>
              <a:rPr lang="fr-FR" sz="2400" dirty="0"/>
              <a:t>Il est </a:t>
            </a:r>
            <a:r>
              <a:rPr lang="fr-FR" sz="2400" dirty="0" smtClean="0"/>
              <a:t>établi </a:t>
            </a:r>
            <a:r>
              <a:rPr lang="fr-FR" sz="2400" dirty="0"/>
              <a:t>par poste de dépenses, (eau, électricité, ménage, espaces verts, etc...),par clés de répartition, (charges communes générales, bâtiments, charges ascenseurs, </a:t>
            </a:r>
            <a:r>
              <a:rPr lang="fr-FR" sz="2400" dirty="0" err="1"/>
              <a:t>etc</a:t>
            </a:r>
            <a:r>
              <a:rPr lang="fr-FR" sz="2400" dirty="0"/>
              <a:t>…) </a:t>
            </a:r>
            <a:r>
              <a:rPr lang="fr-FR" sz="2400" dirty="0" smtClean="0"/>
              <a:t>définis </a:t>
            </a:r>
            <a:r>
              <a:rPr lang="fr-FR" sz="2400" dirty="0"/>
              <a:t>par le règlement de copropriété.</a:t>
            </a:r>
          </a:p>
          <a:p>
            <a:pPr>
              <a:lnSpc>
                <a:spcPct val="80000"/>
              </a:lnSpc>
            </a:pPr>
            <a:endParaRPr lang="fr-FR" sz="2400" dirty="0"/>
          </a:p>
          <a:p>
            <a:pPr>
              <a:lnSpc>
                <a:spcPct val="80000"/>
              </a:lnSpc>
            </a:pPr>
            <a:r>
              <a:rPr lang="fr-FR" sz="2400" dirty="0"/>
              <a:t>Il est la base du calcul de l’appel de fonds trimestriel</a:t>
            </a:r>
          </a:p>
          <a:p>
            <a:pPr>
              <a:lnSpc>
                <a:spcPct val="80000"/>
              </a:lnSpc>
            </a:pPr>
            <a:endParaRPr lang="fr-FR" sz="2400" dirty="0"/>
          </a:p>
          <a:p>
            <a:pPr>
              <a:lnSpc>
                <a:spcPct val="80000"/>
              </a:lnSpc>
              <a:buFontTx/>
              <a:buNone/>
            </a:pPr>
            <a:endParaRPr lang="fr-FR"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9" name="Picture 3"/>
          <p:cNvPicPr>
            <a:picLocks noChangeAspect="1" noChangeArrowheads="1"/>
          </p:cNvPicPr>
          <p:nvPr>
            <p:ph type="body" idx="1"/>
          </p:nvPr>
        </p:nvPicPr>
        <p:blipFill>
          <a:blip r:embed="rId2" cstate="print"/>
          <a:srcRect/>
          <a:stretch>
            <a:fillRect/>
          </a:stretch>
        </p:blipFill>
        <p:spPr>
          <a:xfrm>
            <a:off x="342900" y="685800"/>
            <a:ext cx="6172200" cy="3810000"/>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fr-FR"/>
              <a:t>L’Appel de fonds (2)*</a:t>
            </a:r>
          </a:p>
        </p:txBody>
      </p:sp>
      <p:sp>
        <p:nvSpPr>
          <p:cNvPr id="8195" name="Rectangle 3"/>
          <p:cNvSpPr>
            <a:spLocks noGrp="1" noChangeArrowheads="1"/>
          </p:cNvSpPr>
          <p:nvPr>
            <p:ph type="body" idx="1"/>
          </p:nvPr>
        </p:nvSpPr>
        <p:spPr>
          <a:xfrm>
            <a:off x="342900" y="2133600"/>
            <a:ext cx="6286500" cy="6299200"/>
          </a:xfrm>
        </p:spPr>
        <p:txBody>
          <a:bodyPr/>
          <a:lstStyle/>
          <a:p>
            <a:r>
              <a:rPr lang="fr-FR" sz="2400" dirty="0"/>
              <a:t>Il est </a:t>
            </a:r>
            <a:r>
              <a:rPr lang="fr-FR" sz="2400" dirty="0" smtClean="0"/>
              <a:t>établi </a:t>
            </a:r>
            <a:r>
              <a:rPr lang="fr-FR" sz="2400" dirty="0"/>
              <a:t>et envoyé aux copropriétaires chaque trimestre.</a:t>
            </a:r>
          </a:p>
          <a:p>
            <a:endParaRPr lang="fr-FR" sz="2400" dirty="0"/>
          </a:p>
          <a:p>
            <a:r>
              <a:rPr lang="fr-FR" sz="2400" dirty="0"/>
              <a:t>Il est exigible le 1</a:t>
            </a:r>
            <a:r>
              <a:rPr lang="fr-FR" sz="2400" baseline="30000" dirty="0"/>
              <a:t>er</a:t>
            </a:r>
            <a:r>
              <a:rPr lang="fr-FR" sz="2400" dirty="0"/>
              <a:t> janvier, 1</a:t>
            </a:r>
            <a:r>
              <a:rPr lang="fr-FR" sz="2400" baseline="30000" dirty="0"/>
              <a:t>er</a:t>
            </a:r>
            <a:r>
              <a:rPr lang="fr-FR" sz="2400" dirty="0"/>
              <a:t> avril, 1</a:t>
            </a:r>
            <a:r>
              <a:rPr lang="fr-FR" sz="2400" baseline="30000" dirty="0"/>
              <a:t>er</a:t>
            </a:r>
            <a:r>
              <a:rPr lang="fr-FR" sz="2400" dirty="0"/>
              <a:t> juillet, 1</a:t>
            </a:r>
            <a:r>
              <a:rPr lang="fr-FR" sz="2400" baseline="30000" dirty="0"/>
              <a:t>er</a:t>
            </a:r>
            <a:r>
              <a:rPr lang="fr-FR" sz="2400" dirty="0"/>
              <a:t> octobre.</a:t>
            </a:r>
          </a:p>
          <a:p>
            <a:pPr>
              <a:buFontTx/>
              <a:buNone/>
            </a:pPr>
            <a:endParaRPr lang="fr-FR" sz="2400" dirty="0"/>
          </a:p>
          <a:p>
            <a:r>
              <a:rPr lang="fr-FR" sz="2400" dirty="0"/>
              <a:t>Il est composé de deux volets.</a:t>
            </a:r>
          </a:p>
          <a:p>
            <a:pPr>
              <a:buFontTx/>
              <a:buNone/>
            </a:pPr>
            <a:r>
              <a:rPr lang="fr-FR" sz="2400" dirty="0"/>
              <a:t> 1- Les éléments relatifs à l’appel du trimestre.</a:t>
            </a:r>
          </a:p>
          <a:p>
            <a:pPr>
              <a:buFontTx/>
              <a:buNone/>
            </a:pPr>
            <a:r>
              <a:rPr lang="fr-FR" sz="2400" dirty="0"/>
              <a:t> 2- Le récapitulatif du compte.</a:t>
            </a:r>
          </a:p>
          <a:p>
            <a:pPr>
              <a:buFontTx/>
              <a:buNone/>
            </a:pPr>
            <a:endParaRPr lang="fr-FR" sz="2400" dirty="0"/>
          </a:p>
          <a:p>
            <a:pPr>
              <a:buFontTx/>
              <a:buNone/>
            </a:pPr>
            <a:endParaRPr lang="fr-FR" sz="2400" dirty="0"/>
          </a:p>
          <a:p>
            <a:endParaRPr lang="fr-FR" sz="2400" dirty="0"/>
          </a:p>
          <a:p>
            <a:pPr>
              <a:buFontTx/>
              <a:buNone/>
            </a:pP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4" name="Rectangle 8"/>
          <p:cNvSpPr>
            <a:spLocks noGrp="1" noChangeArrowheads="1"/>
          </p:cNvSpPr>
          <p:nvPr>
            <p:ph type="title"/>
          </p:nvPr>
        </p:nvSpPr>
        <p:spPr>
          <a:xfrm>
            <a:off x="342900" y="406400"/>
            <a:ext cx="6172200" cy="1117600"/>
          </a:xfrm>
        </p:spPr>
        <p:txBody>
          <a:bodyPr/>
          <a:lstStyle/>
          <a:p>
            <a:r>
              <a:rPr lang="fr-FR" sz="3200"/>
              <a:t>1</a:t>
            </a:r>
            <a:r>
              <a:rPr lang="fr-FR" sz="3200" baseline="30000"/>
              <a:t>er</a:t>
            </a:r>
            <a:r>
              <a:rPr lang="fr-FR" sz="3200"/>
              <a:t> Volet : Les éléments relatifs à l’appel de fonds du trimestre.</a:t>
            </a:r>
          </a:p>
        </p:txBody>
      </p:sp>
      <p:pic>
        <p:nvPicPr>
          <p:cNvPr id="9228" name="Picture 12"/>
          <p:cNvPicPr>
            <a:picLocks noChangeAspect="1" noChangeArrowheads="1"/>
          </p:cNvPicPr>
          <p:nvPr>
            <p:ph type="body" idx="1"/>
          </p:nvPr>
        </p:nvPicPr>
        <p:blipFill>
          <a:blip r:embed="rId2" cstate="print"/>
          <a:srcRect/>
          <a:stretch>
            <a:fillRect/>
          </a:stretch>
        </p:blipFill>
        <p:spPr>
          <a:xfrm>
            <a:off x="381000" y="1600200"/>
            <a:ext cx="6172200" cy="3048000"/>
          </a:xfrm>
        </p:spPr>
      </p:pic>
      <p:sp>
        <p:nvSpPr>
          <p:cNvPr id="9232" name="Text Box 16"/>
          <p:cNvSpPr txBox="1">
            <a:spLocks noChangeArrowheads="1"/>
          </p:cNvSpPr>
          <p:nvPr/>
        </p:nvSpPr>
        <p:spPr bwMode="auto">
          <a:xfrm>
            <a:off x="457200" y="4876800"/>
            <a:ext cx="5867400" cy="366713"/>
          </a:xfrm>
          <a:prstGeom prst="rect">
            <a:avLst/>
          </a:prstGeom>
          <a:noFill/>
          <a:ln w="9525">
            <a:noFill/>
            <a:miter lim="800000"/>
            <a:headEnd/>
            <a:tailEnd/>
          </a:ln>
          <a:effectLst/>
        </p:spPr>
        <p:txBody>
          <a:bodyPr>
            <a:spAutoFit/>
          </a:bodyPr>
          <a:lstStyle/>
          <a:p>
            <a:pPr>
              <a:spcBef>
                <a:spcPct val="50000"/>
              </a:spcBef>
            </a:pPr>
            <a:endParaRPr lang="fr-FR"/>
          </a:p>
        </p:txBody>
      </p:sp>
      <p:pic>
        <p:nvPicPr>
          <p:cNvPr id="9233" name="Picture 17"/>
          <p:cNvPicPr>
            <a:picLocks noChangeAspect="1" noChangeArrowheads="1"/>
          </p:cNvPicPr>
          <p:nvPr/>
        </p:nvPicPr>
        <p:blipFill>
          <a:blip r:embed="rId3" cstate="print"/>
          <a:srcRect/>
          <a:stretch>
            <a:fillRect/>
          </a:stretch>
        </p:blipFill>
        <p:spPr bwMode="auto">
          <a:xfrm>
            <a:off x="457200" y="4572000"/>
            <a:ext cx="6096000" cy="2514600"/>
          </a:xfrm>
          <a:prstGeom prst="rect">
            <a:avLst/>
          </a:prstGeom>
          <a:noFill/>
          <a:ln w="9525">
            <a:noFill/>
            <a:miter lim="800000"/>
            <a:headEnd/>
            <a:tailEnd/>
          </a:ln>
          <a:effectLst/>
        </p:spPr>
      </p:pic>
      <p:sp>
        <p:nvSpPr>
          <p:cNvPr id="9234" name="Text Box 18"/>
          <p:cNvSpPr txBox="1">
            <a:spLocks noChangeArrowheads="1"/>
          </p:cNvSpPr>
          <p:nvPr/>
        </p:nvSpPr>
        <p:spPr bwMode="auto">
          <a:xfrm>
            <a:off x="609600" y="7315200"/>
            <a:ext cx="5867400" cy="366713"/>
          </a:xfrm>
          <a:prstGeom prst="rect">
            <a:avLst/>
          </a:prstGeom>
          <a:noFill/>
          <a:ln w="9525">
            <a:noFill/>
            <a:miter lim="800000"/>
            <a:headEnd/>
            <a:tailEnd/>
          </a:ln>
          <a:effectLst/>
        </p:spPr>
        <p:txBody>
          <a:bodyPr>
            <a:spAutoFit/>
          </a:bodyPr>
          <a:lstStyle/>
          <a:p>
            <a:pPr>
              <a:spcBef>
                <a:spcPct val="50000"/>
              </a:spcBef>
            </a:pPr>
            <a:endParaRPr lang="fr-FR"/>
          </a:p>
        </p:txBody>
      </p:sp>
      <p:pic>
        <p:nvPicPr>
          <p:cNvPr id="9235" name="Picture 19"/>
          <p:cNvPicPr>
            <a:picLocks noChangeAspect="1" noChangeArrowheads="1"/>
          </p:cNvPicPr>
          <p:nvPr/>
        </p:nvPicPr>
        <p:blipFill>
          <a:blip r:embed="rId4" cstate="print"/>
          <a:srcRect/>
          <a:stretch>
            <a:fillRect/>
          </a:stretch>
        </p:blipFill>
        <p:spPr bwMode="auto">
          <a:xfrm>
            <a:off x="381000" y="7239000"/>
            <a:ext cx="6172200" cy="1143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body" idx="1"/>
          </p:nvPr>
        </p:nvSpPr>
        <p:spPr>
          <a:xfrm>
            <a:off x="228600" y="406400"/>
            <a:ext cx="6343650" cy="8026400"/>
          </a:xfrm>
        </p:spPr>
        <p:txBody>
          <a:bodyPr/>
          <a:lstStyle/>
          <a:p>
            <a:pPr>
              <a:lnSpc>
                <a:spcPct val="90000"/>
              </a:lnSpc>
              <a:buFontTx/>
              <a:buNone/>
            </a:pPr>
            <a:r>
              <a:rPr lang="fr-FR" sz="2400" dirty="0"/>
              <a:t>              On y trouve les informations suivantes : </a:t>
            </a:r>
          </a:p>
          <a:p>
            <a:pPr>
              <a:lnSpc>
                <a:spcPct val="90000"/>
              </a:lnSpc>
              <a:buFontTx/>
              <a:buNone/>
            </a:pPr>
            <a:endParaRPr lang="fr-FR" sz="2400" dirty="0"/>
          </a:p>
          <a:p>
            <a:pPr>
              <a:lnSpc>
                <a:spcPct val="90000"/>
              </a:lnSpc>
            </a:pPr>
            <a:r>
              <a:rPr lang="fr-FR" sz="2400" u="sng" dirty="0"/>
              <a:t>Numéro de lot de copropriété + nature du lot.</a:t>
            </a:r>
          </a:p>
          <a:p>
            <a:pPr>
              <a:lnSpc>
                <a:spcPct val="90000"/>
              </a:lnSpc>
              <a:buFontTx/>
              <a:buNone/>
            </a:pPr>
            <a:endParaRPr lang="fr-FR" sz="2400" u="sng" dirty="0"/>
          </a:p>
          <a:p>
            <a:pPr>
              <a:lnSpc>
                <a:spcPct val="90000"/>
              </a:lnSpc>
            </a:pPr>
            <a:r>
              <a:rPr lang="fr-FR" sz="2400" u="sng" dirty="0"/>
              <a:t>Les avances :</a:t>
            </a:r>
          </a:p>
          <a:p>
            <a:pPr>
              <a:lnSpc>
                <a:spcPct val="90000"/>
              </a:lnSpc>
              <a:buFontTx/>
              <a:buNone/>
            </a:pPr>
            <a:r>
              <a:rPr lang="fr-FR" sz="2400" dirty="0"/>
              <a:t>    - </a:t>
            </a:r>
            <a:r>
              <a:rPr lang="fr-FR" sz="2400" b="1" dirty="0"/>
              <a:t>Avance de trésorerie</a:t>
            </a:r>
            <a:r>
              <a:rPr lang="fr-FR" sz="2400" dirty="0"/>
              <a:t>, doit être égale à 1/6eme du budget, il s’agit d’un </a:t>
            </a:r>
            <a:r>
              <a:rPr lang="fr-FR" sz="2400" dirty="0" smtClean="0"/>
              <a:t>fonds </a:t>
            </a:r>
            <a:r>
              <a:rPr lang="fr-FR" sz="2400" dirty="0"/>
              <a:t>de fonctionnement </a:t>
            </a:r>
            <a:r>
              <a:rPr lang="fr-FR" sz="2400" dirty="0" smtClean="0"/>
              <a:t>pour payer les fournisseurs le temps d’encaisser les règlements des copropriétaires et gérer le courant.</a:t>
            </a:r>
            <a:endParaRPr lang="fr-FR" sz="2400" dirty="0"/>
          </a:p>
          <a:p>
            <a:pPr>
              <a:lnSpc>
                <a:spcPct val="90000"/>
              </a:lnSpc>
              <a:buFontTx/>
              <a:buNone/>
            </a:pPr>
            <a:r>
              <a:rPr lang="fr-FR" sz="2400" dirty="0"/>
              <a:t>    - </a:t>
            </a:r>
            <a:r>
              <a:rPr lang="fr-FR" sz="2400" b="1" dirty="0"/>
              <a:t>Avance travaux</a:t>
            </a:r>
            <a:r>
              <a:rPr lang="fr-FR" sz="2400" dirty="0"/>
              <a:t>, avance pour travaux futurs non encore définis a appeler sur trois ans, devenus fonds travaux ALUR</a:t>
            </a:r>
          </a:p>
          <a:p>
            <a:pPr>
              <a:lnSpc>
                <a:spcPct val="90000"/>
              </a:lnSpc>
              <a:buFontTx/>
              <a:buNone/>
            </a:pPr>
            <a:r>
              <a:rPr lang="fr-FR" sz="2400" dirty="0"/>
              <a:t>    - </a:t>
            </a:r>
            <a:r>
              <a:rPr lang="fr-FR" sz="2400" b="1" dirty="0"/>
              <a:t>Autres avances</a:t>
            </a:r>
            <a:r>
              <a:rPr lang="fr-FR" sz="2400" dirty="0"/>
              <a:t>, </a:t>
            </a:r>
            <a:r>
              <a:rPr lang="fr-FR" sz="2400" dirty="0" smtClean="0"/>
              <a:t>comme les avances pour fonds de procédures, ….</a:t>
            </a:r>
            <a:endParaRPr lang="fr-FR" sz="2400" dirty="0"/>
          </a:p>
          <a:p>
            <a:pPr>
              <a:lnSpc>
                <a:spcPct val="90000"/>
              </a:lnSpc>
              <a:buFontTx/>
              <a:buNone/>
            </a:pPr>
            <a:endParaRPr lang="fr-FR" sz="2400" dirty="0"/>
          </a:p>
          <a:p>
            <a:pPr>
              <a:lnSpc>
                <a:spcPct val="90000"/>
              </a:lnSpc>
              <a:buFontTx/>
              <a:buNone/>
            </a:pPr>
            <a:r>
              <a:rPr lang="fr-FR" sz="2400" i="1" dirty="0"/>
              <a:t>Les avances sont remboursables entre vendeur et acquéreur lors de la vente d’un lot, </a:t>
            </a:r>
            <a:r>
              <a:rPr lang="fr-FR" sz="2400" b="1" i="1" dirty="0"/>
              <a:t>sauf </a:t>
            </a:r>
            <a:r>
              <a:rPr lang="fr-FR" sz="2400" i="1" dirty="0"/>
              <a:t>le </a:t>
            </a:r>
            <a:r>
              <a:rPr lang="fr-FR" sz="2400" i="1" dirty="0" smtClean="0"/>
              <a:t>fonds </a:t>
            </a:r>
            <a:r>
              <a:rPr lang="fr-FR" sz="2400" i="1" dirty="0"/>
              <a:t>de travaux ALUR</a:t>
            </a:r>
            <a:r>
              <a:rPr lang="fr-FR" sz="2400" dirty="0"/>
              <a:t> </a:t>
            </a:r>
          </a:p>
          <a:p>
            <a:pPr>
              <a:lnSpc>
                <a:spcPct val="90000"/>
              </a:lnSpc>
              <a:buFontTx/>
              <a:buNone/>
            </a:pPr>
            <a:endParaRPr lang="fr-FR" sz="2400" dirty="0"/>
          </a:p>
          <a:p>
            <a:pPr>
              <a:lnSpc>
                <a:spcPct val="90000"/>
              </a:lnSpc>
            </a:pPr>
            <a:endParaRPr lang="fr-FR" sz="1600" dirty="0"/>
          </a:p>
          <a:p>
            <a:pPr>
              <a:lnSpc>
                <a:spcPct val="90000"/>
              </a:lnSpc>
            </a:pPr>
            <a:endParaRPr lang="fr-FR" sz="1600" dirty="0"/>
          </a:p>
          <a:p>
            <a:pPr>
              <a:lnSpc>
                <a:spcPct val="90000"/>
              </a:lnSpc>
            </a:pPr>
            <a:endParaRPr lang="fr-FR" sz="1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xfrm>
            <a:off x="228600" y="406400"/>
            <a:ext cx="6343650" cy="8432800"/>
          </a:xfrm>
        </p:spPr>
        <p:txBody>
          <a:bodyPr/>
          <a:lstStyle/>
          <a:p>
            <a:pPr>
              <a:lnSpc>
                <a:spcPct val="80000"/>
              </a:lnSpc>
              <a:buFontTx/>
              <a:buNone/>
            </a:pPr>
            <a:r>
              <a:rPr lang="fr-FR" sz="500" dirty="0"/>
              <a:t>    </a:t>
            </a:r>
          </a:p>
          <a:p>
            <a:pPr>
              <a:lnSpc>
                <a:spcPct val="80000"/>
              </a:lnSpc>
              <a:buFontTx/>
              <a:buNone/>
            </a:pPr>
            <a:r>
              <a:rPr lang="fr-FR" sz="900" dirty="0"/>
              <a:t>  </a:t>
            </a:r>
          </a:p>
          <a:p>
            <a:pPr>
              <a:lnSpc>
                <a:spcPct val="80000"/>
              </a:lnSpc>
              <a:buFontTx/>
              <a:buNone/>
            </a:pPr>
            <a:endParaRPr lang="fr-FR" sz="900" dirty="0"/>
          </a:p>
          <a:p>
            <a:pPr>
              <a:lnSpc>
                <a:spcPct val="90000"/>
              </a:lnSpc>
            </a:pPr>
            <a:r>
              <a:rPr lang="fr-FR" sz="2400" u="sng" dirty="0"/>
              <a:t>Votre appel de </a:t>
            </a:r>
            <a:r>
              <a:rPr lang="fr-FR" sz="2400" u="sng" dirty="0" smtClean="0"/>
              <a:t>fonds indique :</a:t>
            </a:r>
            <a:endParaRPr lang="fr-FR" sz="2400" u="sng" dirty="0"/>
          </a:p>
          <a:p>
            <a:pPr>
              <a:lnSpc>
                <a:spcPct val="90000"/>
              </a:lnSpc>
              <a:buFontTx/>
              <a:buNone/>
            </a:pPr>
            <a:r>
              <a:rPr lang="fr-FR" sz="2400" dirty="0"/>
              <a:t>      - Date de l’exigibilité de l’appel </a:t>
            </a:r>
          </a:p>
          <a:p>
            <a:pPr>
              <a:lnSpc>
                <a:spcPct val="90000"/>
              </a:lnSpc>
              <a:buFontTx/>
              <a:buNone/>
            </a:pPr>
            <a:r>
              <a:rPr lang="fr-FR" sz="2400" dirty="0"/>
              <a:t>	- Détail des postes budgétaires (Rappel : l’appel de fonds est effectué en fonction du budget voté).</a:t>
            </a:r>
          </a:p>
          <a:p>
            <a:pPr>
              <a:lnSpc>
                <a:spcPct val="90000"/>
              </a:lnSpc>
              <a:buFontTx/>
              <a:buNone/>
            </a:pPr>
            <a:endParaRPr lang="fr-FR" sz="2400" dirty="0"/>
          </a:p>
          <a:p>
            <a:pPr>
              <a:lnSpc>
                <a:spcPct val="90000"/>
              </a:lnSpc>
            </a:pPr>
            <a:r>
              <a:rPr lang="fr-FR" sz="2400" u="sng" dirty="0"/>
              <a:t>Montant à repartir.</a:t>
            </a:r>
            <a:endParaRPr lang="fr-FR" sz="2400" dirty="0"/>
          </a:p>
          <a:p>
            <a:pPr>
              <a:lnSpc>
                <a:spcPct val="90000"/>
              </a:lnSpc>
              <a:buFontTx/>
              <a:buNone/>
            </a:pPr>
            <a:r>
              <a:rPr lang="fr-FR" sz="2400" dirty="0"/>
              <a:t>	- Correspond à ¼ du budget annuel.</a:t>
            </a:r>
          </a:p>
          <a:p>
            <a:pPr>
              <a:lnSpc>
                <a:spcPct val="90000"/>
              </a:lnSpc>
              <a:buFontTx/>
              <a:buNone/>
            </a:pPr>
            <a:endParaRPr lang="fr-FR" sz="2400" dirty="0"/>
          </a:p>
          <a:p>
            <a:pPr>
              <a:lnSpc>
                <a:spcPct val="90000"/>
              </a:lnSpc>
            </a:pPr>
            <a:r>
              <a:rPr lang="fr-FR" sz="2400" u="sng" dirty="0"/>
              <a:t>Tantièmes de l’immeuble.</a:t>
            </a:r>
          </a:p>
          <a:p>
            <a:pPr>
              <a:lnSpc>
                <a:spcPct val="90000"/>
              </a:lnSpc>
              <a:buFontTx/>
              <a:buNone/>
            </a:pPr>
            <a:r>
              <a:rPr lang="fr-FR" sz="2400" dirty="0"/>
              <a:t> 	- Correspond au total des tantièmes des lots de l’immeuble </a:t>
            </a:r>
            <a:r>
              <a:rPr lang="fr-FR" sz="2400" dirty="0" smtClean="0"/>
              <a:t>définis </a:t>
            </a:r>
            <a:r>
              <a:rPr lang="fr-FR" sz="2400" dirty="0"/>
              <a:t>dans le règlement de copropriété. </a:t>
            </a:r>
          </a:p>
          <a:p>
            <a:pPr>
              <a:lnSpc>
                <a:spcPct val="90000"/>
              </a:lnSpc>
              <a:buFontTx/>
              <a:buNone/>
            </a:pPr>
            <a:endParaRPr lang="fr-FR" sz="2400" dirty="0"/>
          </a:p>
          <a:p>
            <a:pPr>
              <a:lnSpc>
                <a:spcPct val="90000"/>
              </a:lnSpc>
            </a:pPr>
            <a:r>
              <a:rPr lang="fr-FR" sz="2400" u="sng" dirty="0"/>
              <a:t>Tantièmes du lot.</a:t>
            </a:r>
          </a:p>
          <a:p>
            <a:pPr>
              <a:lnSpc>
                <a:spcPct val="90000"/>
              </a:lnSpc>
              <a:buFontTx/>
              <a:buNone/>
            </a:pPr>
            <a:r>
              <a:rPr lang="fr-FR" sz="2400" dirty="0"/>
              <a:t> 	- Correspond </a:t>
            </a:r>
            <a:r>
              <a:rPr lang="fr-FR" sz="2400" dirty="0" smtClean="0"/>
              <a:t>aux tantièmes </a:t>
            </a:r>
            <a:r>
              <a:rPr lang="fr-FR" sz="2400" dirty="0"/>
              <a:t>du lot </a:t>
            </a:r>
            <a:r>
              <a:rPr lang="fr-FR" sz="2400" dirty="0" smtClean="0"/>
              <a:t>définis </a:t>
            </a:r>
            <a:r>
              <a:rPr lang="fr-FR" sz="2400" dirty="0"/>
              <a:t>dans le règlement de </a:t>
            </a:r>
            <a:r>
              <a:rPr lang="fr-FR" sz="2400" dirty="0" smtClean="0"/>
              <a:t>copropriété (plus précisément dans l’Etat Descriptif de Division qui est un élément obligatoire du règlement de copropriété).</a:t>
            </a:r>
            <a:endParaRPr lang="fr-FR" sz="2400" dirty="0"/>
          </a:p>
          <a:p>
            <a:pPr>
              <a:lnSpc>
                <a:spcPct val="90000"/>
              </a:lnSpc>
              <a:buFontTx/>
              <a:buNone/>
            </a:pPr>
            <a:endParaRPr lang="fr-FR" sz="2400" dirty="0"/>
          </a:p>
          <a:p>
            <a:pPr>
              <a:lnSpc>
                <a:spcPct val="80000"/>
              </a:lnSpc>
              <a:buFontTx/>
              <a:buNone/>
            </a:pPr>
            <a:r>
              <a:rPr lang="fr-FR" sz="800" dirty="0"/>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body" idx="1"/>
          </p:nvPr>
        </p:nvSpPr>
        <p:spPr>
          <a:xfrm>
            <a:off x="228600" y="406400"/>
            <a:ext cx="6343650" cy="8432800"/>
          </a:xfrm>
        </p:spPr>
        <p:txBody>
          <a:bodyPr/>
          <a:lstStyle/>
          <a:p>
            <a:pPr>
              <a:buFontTx/>
              <a:buNone/>
            </a:pPr>
            <a:r>
              <a:rPr lang="fr-FR" sz="2400"/>
              <a:t>    </a:t>
            </a:r>
            <a:endParaRPr lang="fr-FR" sz="4000"/>
          </a:p>
        </p:txBody>
      </p:sp>
      <p:sp>
        <p:nvSpPr>
          <p:cNvPr id="24579" name="Rectangle 3"/>
          <p:cNvSpPr>
            <a:spLocks noChangeArrowheads="1"/>
          </p:cNvSpPr>
          <p:nvPr/>
        </p:nvSpPr>
        <p:spPr bwMode="auto">
          <a:xfrm>
            <a:off x="228600" y="812800"/>
            <a:ext cx="6400800" cy="6740307"/>
          </a:xfrm>
          <a:prstGeom prst="rect">
            <a:avLst/>
          </a:prstGeom>
          <a:noFill/>
          <a:ln w="9525">
            <a:noFill/>
            <a:miter lim="800000"/>
            <a:headEnd/>
            <a:tailEnd/>
          </a:ln>
          <a:effectLst/>
        </p:spPr>
        <p:txBody>
          <a:bodyPr>
            <a:spAutoFit/>
          </a:bodyPr>
          <a:lstStyle/>
          <a:p>
            <a:pPr>
              <a:buFontTx/>
              <a:buChar char="•"/>
            </a:pPr>
            <a:r>
              <a:rPr lang="fr-FR" sz="2400" dirty="0"/>
              <a:t>  </a:t>
            </a:r>
            <a:r>
              <a:rPr lang="fr-FR" sz="2400" u="sng" dirty="0"/>
              <a:t>Montant dû.</a:t>
            </a:r>
          </a:p>
          <a:p>
            <a:r>
              <a:rPr lang="fr-FR" sz="2400" dirty="0"/>
              <a:t>   - Correspond au montant à repartir / par les tantièmes de </a:t>
            </a:r>
            <a:r>
              <a:rPr lang="fr-FR" sz="2400" dirty="0" smtClean="0"/>
              <a:t>l’immeuble </a:t>
            </a:r>
            <a:r>
              <a:rPr lang="fr-FR" sz="2400" dirty="0"/>
              <a:t>X par les tantièmes du </a:t>
            </a:r>
            <a:r>
              <a:rPr lang="fr-FR" sz="2400" dirty="0" smtClean="0"/>
              <a:t>lot (exemple : 1000 euros pour l’immeuble, un copropriétaire qui a 150/1000èmes, devra donc 150 euros).</a:t>
            </a:r>
            <a:endParaRPr lang="fr-FR" sz="2400" dirty="0"/>
          </a:p>
          <a:p>
            <a:endParaRPr lang="fr-FR" sz="2400" dirty="0"/>
          </a:p>
          <a:p>
            <a:pPr>
              <a:buFontTx/>
              <a:buChar char="•"/>
            </a:pPr>
            <a:r>
              <a:rPr lang="fr-FR" sz="2400" dirty="0"/>
              <a:t>  </a:t>
            </a:r>
            <a:r>
              <a:rPr lang="fr-FR" sz="2400" u="sng" dirty="0"/>
              <a:t>Dont locatif.</a:t>
            </a:r>
          </a:p>
          <a:p>
            <a:r>
              <a:rPr lang="fr-FR" sz="2400" dirty="0"/>
              <a:t>   - </a:t>
            </a:r>
            <a:r>
              <a:rPr lang="fr-FR" sz="2400" dirty="0" smtClean="0"/>
              <a:t>Correspond, </a:t>
            </a:r>
            <a:r>
              <a:rPr lang="fr-FR" sz="2400" dirty="0"/>
              <a:t>à titre </a:t>
            </a:r>
            <a:r>
              <a:rPr lang="fr-FR" sz="2400" dirty="0" smtClean="0"/>
              <a:t>indicatif, </a:t>
            </a:r>
            <a:r>
              <a:rPr lang="fr-FR" sz="2400" dirty="0"/>
              <a:t>au montant que le copropriétaire peut réclamer a son locataire au titre des charges locatives.</a:t>
            </a:r>
          </a:p>
          <a:p>
            <a:endParaRPr lang="fr-FR" sz="2400" dirty="0"/>
          </a:p>
          <a:p>
            <a:pPr>
              <a:buFontTx/>
              <a:buChar char="•"/>
            </a:pPr>
            <a:r>
              <a:rPr lang="fr-FR" sz="2400" dirty="0"/>
              <a:t>  </a:t>
            </a:r>
            <a:r>
              <a:rPr lang="fr-FR" sz="2400" u="sng" dirty="0"/>
              <a:t>Dont TVA.</a:t>
            </a:r>
          </a:p>
          <a:p>
            <a:r>
              <a:rPr lang="fr-FR" sz="2400" dirty="0"/>
              <a:t>   - Correspond au montant de </a:t>
            </a:r>
            <a:r>
              <a:rPr lang="fr-FR" sz="2400" dirty="0" smtClean="0"/>
              <a:t>TVA. Il est  </a:t>
            </a:r>
            <a:r>
              <a:rPr lang="fr-FR" sz="2400" dirty="0"/>
              <a:t>nécessaire </a:t>
            </a:r>
            <a:r>
              <a:rPr lang="fr-FR" sz="2400" dirty="0" smtClean="0"/>
              <a:t>pour </a:t>
            </a:r>
            <a:r>
              <a:rPr lang="fr-FR" sz="2400" dirty="0"/>
              <a:t>les copropriétaires « </a:t>
            </a:r>
            <a:r>
              <a:rPr lang="fr-FR" sz="2400" dirty="0" smtClean="0"/>
              <a:t>personnes morales</a:t>
            </a:r>
            <a:r>
              <a:rPr lang="fr-FR" sz="2400" dirty="0"/>
              <a:t> </a:t>
            </a:r>
            <a:r>
              <a:rPr lang="fr-FR" sz="2400" dirty="0" smtClean="0"/>
              <a:t>», </a:t>
            </a:r>
            <a:r>
              <a:rPr lang="fr-FR" sz="2400" dirty="0" err="1" smtClean="0"/>
              <a:t>assujeties</a:t>
            </a:r>
            <a:r>
              <a:rPr lang="fr-FR" sz="2400" dirty="0" smtClean="0"/>
              <a:t> a la TVA. Le </a:t>
            </a:r>
            <a:r>
              <a:rPr lang="fr-FR" sz="2400" dirty="0"/>
              <a:t>syndicat de copropriétaires n’a pas de déclaration de TVA a faire.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p:cNvPicPr>
            <a:picLocks noChangeAspect="1" noChangeArrowheads="1"/>
          </p:cNvPicPr>
          <p:nvPr>
            <p:ph type="body" idx="1"/>
          </p:nvPr>
        </p:nvPicPr>
        <p:blipFill>
          <a:blip r:embed="rId2" cstate="print"/>
          <a:srcRect/>
          <a:stretch>
            <a:fillRect/>
          </a:stretch>
        </p:blipFill>
        <p:spPr>
          <a:xfrm>
            <a:off x="609600" y="990600"/>
            <a:ext cx="5486400" cy="838200"/>
          </a:xfrm>
        </p:spPr>
      </p:pic>
      <p:sp>
        <p:nvSpPr>
          <p:cNvPr id="20483" name="Text Box 3"/>
          <p:cNvSpPr txBox="1">
            <a:spLocks noChangeArrowheads="1"/>
          </p:cNvSpPr>
          <p:nvPr/>
        </p:nvSpPr>
        <p:spPr bwMode="auto">
          <a:xfrm>
            <a:off x="1200150" y="3300413"/>
            <a:ext cx="5143500" cy="366712"/>
          </a:xfrm>
          <a:prstGeom prst="rect">
            <a:avLst/>
          </a:prstGeom>
          <a:noFill/>
          <a:ln w="9525">
            <a:noFill/>
            <a:miter lim="800000"/>
            <a:headEnd/>
            <a:tailEnd/>
          </a:ln>
          <a:effectLst/>
        </p:spPr>
        <p:txBody>
          <a:bodyPr>
            <a:spAutoFit/>
          </a:bodyPr>
          <a:lstStyle/>
          <a:p>
            <a:endParaRPr lang="fr-FR"/>
          </a:p>
        </p:txBody>
      </p:sp>
      <p:sp>
        <p:nvSpPr>
          <p:cNvPr id="20484" name="Text Box 4"/>
          <p:cNvSpPr txBox="1">
            <a:spLocks noChangeArrowheads="1"/>
          </p:cNvSpPr>
          <p:nvPr/>
        </p:nvSpPr>
        <p:spPr bwMode="auto">
          <a:xfrm>
            <a:off x="285750" y="2844800"/>
            <a:ext cx="6229350" cy="4893647"/>
          </a:xfrm>
          <a:prstGeom prst="rect">
            <a:avLst/>
          </a:prstGeom>
          <a:noFill/>
          <a:ln w="9525">
            <a:noFill/>
            <a:miter lim="800000"/>
            <a:headEnd/>
            <a:tailEnd/>
          </a:ln>
          <a:effectLst/>
        </p:spPr>
        <p:txBody>
          <a:bodyPr>
            <a:spAutoFit/>
          </a:bodyPr>
          <a:lstStyle/>
          <a:p>
            <a:pPr>
              <a:buFontTx/>
              <a:buChar char="•"/>
            </a:pPr>
            <a:r>
              <a:rPr lang="fr-FR" sz="2400" dirty="0"/>
              <a:t>  Papillon de paiement à joindre au règlement par chèque, il contient les références du copropriétaire, le nom de la copropriété, le montant dû, le numéro du compte bancaire si le client souhaite régler par virement.</a:t>
            </a:r>
          </a:p>
          <a:p>
            <a:r>
              <a:rPr lang="fr-FR" sz="2400" dirty="0"/>
              <a:t>Le client aura aussi la possibilité de payer par prélèvement bancaire, </a:t>
            </a:r>
            <a:r>
              <a:rPr lang="fr-FR" sz="2400" dirty="0" smtClean="0"/>
              <a:t>par </a:t>
            </a:r>
            <a:r>
              <a:rPr lang="fr-FR" sz="2400" dirty="0"/>
              <a:t>carte </a:t>
            </a:r>
            <a:r>
              <a:rPr lang="fr-FR" sz="2400" dirty="0" smtClean="0"/>
              <a:t>bancaire (</a:t>
            </a:r>
            <a:r>
              <a:rPr lang="fr-FR" sz="2400" dirty="0" err="1" smtClean="0"/>
              <a:t>tpe</a:t>
            </a:r>
            <a:r>
              <a:rPr lang="fr-FR" sz="2400" dirty="0" smtClean="0"/>
              <a:t>), ou </a:t>
            </a:r>
            <a:r>
              <a:rPr lang="fr-FR" sz="2400" dirty="0"/>
              <a:t>via le site de paiement en ligne de </a:t>
            </a:r>
            <a:r>
              <a:rPr lang="fr-FR" sz="2400" dirty="0" err="1" smtClean="0"/>
              <a:t>Groupimo</a:t>
            </a:r>
            <a:r>
              <a:rPr lang="fr-FR" sz="2400" dirty="0" smtClean="0"/>
              <a:t> (espaceclient.groupimo.fr).</a:t>
            </a:r>
            <a:endParaRPr lang="fr-FR" sz="2400" dirty="0"/>
          </a:p>
          <a:p>
            <a:endParaRPr lang="fr-FR" sz="2400" dirty="0"/>
          </a:p>
          <a:p>
            <a:endParaRPr lang="fr-FR"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563</TotalTime>
  <Words>751</Words>
  <Application>Microsoft Office PowerPoint</Application>
  <PresentationFormat>Affichage à l'écran (4:3)</PresentationFormat>
  <Paragraphs>115</Paragraphs>
  <Slides>19</Slides>
  <Notes>0</Notes>
  <HiddenSlides>0</HiddenSlides>
  <MMClips>0</MMClips>
  <ScaleCrop>false</ScaleCrop>
  <HeadingPairs>
    <vt:vector size="6" baseType="variant">
      <vt:variant>
        <vt:lpstr>Polices utilisées</vt:lpstr>
      </vt:variant>
      <vt:variant>
        <vt:i4>1</vt:i4>
      </vt:variant>
      <vt:variant>
        <vt:lpstr>Thème</vt:lpstr>
      </vt:variant>
      <vt:variant>
        <vt:i4>1</vt:i4>
      </vt:variant>
      <vt:variant>
        <vt:lpstr>Titres des diapositives</vt:lpstr>
      </vt:variant>
      <vt:variant>
        <vt:i4>19</vt:i4>
      </vt:variant>
    </vt:vector>
  </HeadingPairs>
  <TitlesOfParts>
    <vt:vector size="21" baseType="lpstr">
      <vt:lpstr>Arial</vt:lpstr>
      <vt:lpstr>Modèle par défaut</vt:lpstr>
      <vt:lpstr>COMPTABILITE SYNDIC </vt:lpstr>
      <vt:lpstr>Le Budget (1)*</vt:lpstr>
      <vt:lpstr>Diapositive 3</vt:lpstr>
      <vt:lpstr>L’Appel de fonds (2)*</vt:lpstr>
      <vt:lpstr>1er Volet : Les éléments relatifs à l’appel de fonds du trimestre.</vt:lpstr>
      <vt:lpstr>Diapositive 6</vt:lpstr>
      <vt:lpstr>Diapositive 7</vt:lpstr>
      <vt:lpstr>Diapositive 8</vt:lpstr>
      <vt:lpstr>Diapositive 9</vt:lpstr>
      <vt:lpstr>2ème  Volet : Le récapitulatif du compte</vt:lpstr>
      <vt:lpstr>Diapositive 11</vt:lpstr>
      <vt:lpstr>L’Etat des dépenses (3)*</vt:lpstr>
      <vt:lpstr>Répartition de charges  ou Régularisation de charges (4)*</vt:lpstr>
      <vt:lpstr>Diapositive 14</vt:lpstr>
      <vt:lpstr>Diapositive 15</vt:lpstr>
      <vt:lpstr>Diapositive 16</vt:lpstr>
      <vt:lpstr>Diapositive 17</vt:lpstr>
      <vt:lpstr>Diapositive 18</vt:lpstr>
      <vt:lpstr>Diapositive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forestile</dc:creator>
  <cp:lastModifiedBy>Stéphane PLAISSY</cp:lastModifiedBy>
  <cp:revision>104</cp:revision>
  <cp:lastPrinted>1601-01-01T00:00:00Z</cp:lastPrinted>
  <dcterms:created xsi:type="dcterms:W3CDTF">2019-02-16T14:05:03Z</dcterms:created>
  <dcterms:modified xsi:type="dcterms:W3CDTF">2019-03-08T20:46:37Z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